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79" r:id="rId4"/>
    <p:sldId id="260" r:id="rId5"/>
    <p:sldId id="261" r:id="rId6"/>
    <p:sldId id="274" r:id="rId7"/>
    <p:sldId id="275" r:id="rId8"/>
    <p:sldId id="276" r:id="rId9"/>
    <p:sldId id="277" r:id="rId10"/>
    <p:sldId id="278" r:id="rId11"/>
    <p:sldId id="269" r:id="rId12"/>
    <p:sldId id="28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53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53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43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96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39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50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30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92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54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71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27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9B5B4-3056-4DC0-A8BB-4E33EBEE762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08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68515" y="241484"/>
            <a:ext cx="520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Orçamentária Anual 2022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88035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9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Perspectivas para 2023: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Atualização do Ementário da Classificação por natureza da Receita Orçamentária;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Atualização das Fontes/Destinação de Recursos;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Atualização do Cadastro Qualitativo das informações das Ações Orçamentárias;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Inclusão de Identificador para Recorte das Despesas com o Orçamento da Criança e Adolescente – OCA e Identificador para Recorte de Gênero. </a:t>
            </a:r>
          </a:p>
        </p:txBody>
      </p:sp>
    </p:spTree>
    <p:extLst>
      <p:ext uri="{BB962C8B-B14F-4D97-AF65-F5344CB8AC3E}">
        <p14:creationId xmlns:p14="http://schemas.microsoft.com/office/powerpoint/2010/main" val="372700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66337" y="1484784"/>
            <a:ext cx="76113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Equipe DIPROR:</a:t>
            </a:r>
          </a:p>
          <a:p>
            <a:pPr algn="ctr"/>
            <a:endParaRPr lang="pt-BR" sz="4800" dirty="0"/>
          </a:p>
          <a:p>
            <a:pPr algn="ctr"/>
            <a:r>
              <a:rPr lang="pt-BR" sz="4800" dirty="0"/>
              <a:t>Ricardo Lavor</a:t>
            </a:r>
          </a:p>
          <a:p>
            <a:pPr algn="ctr"/>
            <a:r>
              <a:rPr lang="pt-BR" sz="4800" dirty="0"/>
              <a:t>Wilma Lopes</a:t>
            </a:r>
          </a:p>
          <a:p>
            <a:pPr algn="ctr"/>
            <a:r>
              <a:rPr lang="pt-BR" sz="4800" dirty="0"/>
              <a:t>Renan Lucena</a:t>
            </a:r>
          </a:p>
          <a:p>
            <a:pPr algn="ctr"/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0476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66337" y="1484784"/>
            <a:ext cx="76113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dirty="0"/>
              <a:t>MUITO OBRIGADO!</a:t>
            </a:r>
          </a:p>
        </p:txBody>
      </p:sp>
    </p:spTree>
    <p:extLst>
      <p:ext uri="{BB962C8B-B14F-4D97-AF65-F5344CB8AC3E}">
        <p14:creationId xmlns:p14="http://schemas.microsoft.com/office/powerpoint/2010/main" val="6252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9C5CC699-38BD-3FDA-1EFB-A4A9BBE69E57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172908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Orçamento Estadual e as Perspectivas para 2023</a:t>
            </a:r>
          </a:p>
          <a:p>
            <a:pPr marL="0" indent="0" algn="ctr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Ricardo Lavor</a:t>
            </a:r>
          </a:p>
          <a:p>
            <a:pPr marL="0" indent="0"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Diretor da DIPROR</a:t>
            </a:r>
          </a:p>
          <a:p>
            <a:pPr marL="0" indent="0" algn="ctr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Julho/2022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8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68515" y="570655"/>
            <a:ext cx="520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Orçamentária Anual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9380" y="1509478"/>
            <a:ext cx="77252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Legislação, Vigência e Prazo;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Projeção de Receitas;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Despesas Obrigatórias;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Projeção de Custeio;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Novas Fontes/Destinação de Recurso;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Marcador Especifico para Orçamento Democrático;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Emendas Impositivas;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Alterações Orçamentárias; 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Perspectivas para 2023</a:t>
            </a:r>
          </a:p>
        </p:txBody>
      </p:sp>
    </p:spTree>
    <p:extLst>
      <p:ext uri="{BB962C8B-B14F-4D97-AF65-F5344CB8AC3E}">
        <p14:creationId xmlns:p14="http://schemas.microsoft.com/office/powerpoint/2010/main" val="377351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68515" y="116632"/>
            <a:ext cx="520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Orçamentária Anual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9532" y="1028476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Legislação, Vigência e Prazo: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Brasil os sistemas de Planejamento e orçamento está definido no artigo 165 da Constituição Federal e atribuem ao poder Executivo a iniciativa dos seguintes projetos de lei: 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Plano Plurianual;</a:t>
            </a:r>
          </a:p>
          <a:p>
            <a:pPr marL="457200" indent="-457200">
              <a:buFontTx/>
              <a:buChar char="-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Lei de Diretrizes Orçamentárias;</a:t>
            </a:r>
          </a:p>
          <a:p>
            <a:pPr marL="457200" indent="-457200">
              <a:buFontTx/>
              <a:buChar char="-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Lei Orçamentária Anual.</a:t>
            </a:r>
          </a:p>
        </p:txBody>
      </p:sp>
    </p:spTree>
    <p:extLst>
      <p:ext uri="{BB962C8B-B14F-4D97-AF65-F5344CB8AC3E}">
        <p14:creationId xmlns:p14="http://schemas.microsoft.com/office/powerpoint/2010/main" val="373694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032025"/>
              </p:ext>
            </p:extLst>
          </p:nvPr>
        </p:nvGraphicFramePr>
        <p:xfrm>
          <a:off x="107504" y="1340768"/>
          <a:ext cx="8964489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5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055"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VIGÊNCIA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08"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ANOS (</a:t>
                      </a: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PPA inicia no segundo ano do mandato do chefe do Poder Executivo até o primeiro ano do mandato subsequente</a:t>
                      </a:r>
                    </a:p>
                    <a:p>
                      <a:pPr algn="ctr"/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projeto do plano plurianual, será encaminhado até quatro meses antes do encerramento do primeiro exercício financeiro e devolvido para sanção até o encerramento da sessão legislativa;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193"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ANO (Exercício financeiro)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projeto de lei de diretrizes orçamentárias será encaminhado até oito meses e meio antes do encerramento do exercício financeiro e devolvido para sanção até o encerramento do primeiro período da sessão legislativa;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08"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ANO (Exercício financeiro)</a:t>
                      </a:r>
                    </a:p>
                    <a:p>
                      <a:pPr algn="ctr"/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projeto de lei orçamentária será encaminhado até quatro meses antes do encerramento do exercício financeiro e devolvido para sanção até o encerramento da sessão legislativa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968515" y="116632"/>
            <a:ext cx="520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Orçamentária Anual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673532"/>
            <a:ext cx="543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Legislação, Vigência e Prazo:</a:t>
            </a:r>
          </a:p>
        </p:txBody>
      </p:sp>
    </p:spTree>
    <p:extLst>
      <p:ext uri="{BB962C8B-B14F-4D97-AF65-F5344CB8AC3E}">
        <p14:creationId xmlns:p14="http://schemas.microsoft.com/office/powerpoint/2010/main" val="30476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68515" y="116632"/>
            <a:ext cx="520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Orçamentária Anual 2022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764704"/>
            <a:ext cx="772523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Projeção de Receitas: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LOA 2022 utilizou Projeções elaboradas pela SEFAZ para as Receitas do Tesouro e pelos Órgãos para as Receitas Próprias.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 Despesas Obrigatórias: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Pessoal;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Duodécimos;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Precatórios;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Emendas Impositivas;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Dívida Pública, entre outras.</a:t>
            </a:r>
          </a:p>
        </p:txBody>
      </p:sp>
    </p:spTree>
    <p:extLst>
      <p:ext uri="{BB962C8B-B14F-4D97-AF65-F5344CB8AC3E}">
        <p14:creationId xmlns:p14="http://schemas.microsoft.com/office/powerpoint/2010/main" val="16868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68515" y="44624"/>
            <a:ext cx="520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Orçamentária Anual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620688"/>
            <a:ext cx="85689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Projeção de Custeio :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Projeção de Custeio é realizada a partir da análise da despesa realizada no exercício anterior, o fluxo financeiro da SEFAZ e a projeção de despesas do ano da elaboração do PLOA, para as fontes/destinação de recurso do tesouro e para as fontes/destinação de recursos não vinculadas são definidas pelos órgãos arrecadadores.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 startAt="5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Novas Fontes/Destinação de Recurso :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Utilização da Portaria nº 710 da STN e suas alterações, já para o exercício de 2022.</a:t>
            </a:r>
          </a:p>
        </p:txBody>
      </p:sp>
    </p:spTree>
    <p:extLst>
      <p:ext uri="{BB962C8B-B14F-4D97-AF65-F5344CB8AC3E}">
        <p14:creationId xmlns:p14="http://schemas.microsoft.com/office/powerpoint/2010/main" val="4611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68515" y="44624"/>
            <a:ext cx="520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Orçamentária Anual 2022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620688"/>
            <a:ext cx="856895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6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Marcador Especifico para Orçamento Democrático: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Desde o Exercício de 2021, está sendo utilizado um marcador para identificar as dotações orçamentárias para as solicitações sugeridas nas audiências do Orçamento Democrático.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 startAt="7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Emendas Impositivas: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partir da LOA de 2021, está sendo destinado dotações orçamentárias para Emendas Individuais Impositivas. 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68515" y="44624"/>
            <a:ext cx="520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Orçamentária Anual 2022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692696"/>
            <a:ext cx="85689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8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Reprogramações Orçamentárias: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alterações orçamentárias, está sendo utilizado o REPROR, que atende desde o cadastro das solicitações, passando pela análise pela DIPROR, assinaturas eletrônicas dos Secretários da SEPLAG e da SEFAZ, do Governador e seguindo para publicação no Diário Oficial, tudo isso de forma digital.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Pedidos de reprogramações orçamentárias com valores pequenos, que demonstram uma possível falta de planejamento quando da elaboração da LOA.</a:t>
            </a:r>
          </a:p>
        </p:txBody>
      </p:sp>
    </p:spTree>
    <p:extLst>
      <p:ext uri="{BB962C8B-B14F-4D97-AF65-F5344CB8AC3E}">
        <p14:creationId xmlns:p14="http://schemas.microsoft.com/office/powerpoint/2010/main" val="7893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594</Words>
  <Application>Microsoft Office PowerPoint</Application>
  <PresentationFormat>Apresentação na tela (4:3)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Indira Leitzke</dc:creator>
  <cp:lastModifiedBy>Gianka Cunha</cp:lastModifiedBy>
  <cp:revision>18</cp:revision>
  <dcterms:created xsi:type="dcterms:W3CDTF">2022-06-21T14:12:40Z</dcterms:created>
  <dcterms:modified xsi:type="dcterms:W3CDTF">2022-07-13T23:53:09Z</dcterms:modified>
</cp:coreProperties>
</file>